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27"/>
  </p:notesMasterIdLst>
  <p:handoutMasterIdLst>
    <p:handoutMasterId r:id="rId28"/>
  </p:handoutMasterIdLst>
  <p:sldIdLst>
    <p:sldId id="394" r:id="rId4"/>
    <p:sldId id="450" r:id="rId5"/>
    <p:sldId id="451" r:id="rId6"/>
    <p:sldId id="452" r:id="rId7"/>
    <p:sldId id="469" r:id="rId8"/>
    <p:sldId id="473" r:id="rId9"/>
    <p:sldId id="476" r:id="rId10"/>
    <p:sldId id="477" r:id="rId11"/>
    <p:sldId id="478" r:id="rId12"/>
    <p:sldId id="479" r:id="rId13"/>
    <p:sldId id="480" r:id="rId14"/>
    <p:sldId id="481" r:id="rId15"/>
    <p:sldId id="482" r:id="rId16"/>
    <p:sldId id="472" r:id="rId17"/>
    <p:sldId id="483" r:id="rId18"/>
    <p:sldId id="415" r:id="rId19"/>
    <p:sldId id="416" r:id="rId20"/>
    <p:sldId id="417" r:id="rId21"/>
    <p:sldId id="418" r:id="rId22"/>
    <p:sldId id="420" r:id="rId23"/>
    <p:sldId id="442" r:id="rId24"/>
    <p:sldId id="352" r:id="rId25"/>
    <p:sldId id="393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4" autoAdjust="0"/>
    <p:restoredTop sz="94595" autoAdjust="0"/>
  </p:normalViewPr>
  <p:slideViewPr>
    <p:cSldViewPr>
      <p:cViewPr varScale="1">
        <p:scale>
          <a:sx n="73" d="100"/>
          <a:sy n="73" d="100"/>
        </p:scale>
        <p:origin x="960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18-May-16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18-May-16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2014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1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62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594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18-May-16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18-May-16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18-May-16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18-May-16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3.jpeg"/><Relationship Id="rId5" Type="http://schemas.openxmlformats.org/officeDocument/2006/relationships/image" Target="../media/image28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fundamental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44/" TargetMode="Externa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downloads/download-visual-studio-vs.asp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1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41.png"/><Relationship Id="rId7" Type="http://schemas.openxmlformats.org/officeDocument/2006/relationships/image" Target="../media/image1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5" Type="http://schemas.openxmlformats.org/officeDocument/2006/relationships/image" Target="../media/image17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1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2.png"/><Relationship Id="rId14" Type="http://schemas.openxmlformats.org/officeDocument/2006/relationships/hyperlink" Target="http://www.indeavr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://www.luxoft.com/" TargetMode="External"/><Relationship Id="rId18" Type="http://schemas.openxmlformats.org/officeDocument/2006/relationships/image" Target="../media/image18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5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14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kov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2.pn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84" t="6250" r="33580"/>
          <a:stretch/>
        </p:blipFill>
        <p:spPr>
          <a:xfrm>
            <a:off x="6018212" y="3505201"/>
            <a:ext cx="5648771" cy="2819400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7356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86363" y="3743685"/>
            <a:ext cx="1066446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>
            <a:endCxn id="36" idx="0"/>
          </p:cNvCxnSpPr>
          <p:nvPr/>
        </p:nvCxnSpPr>
        <p:spPr>
          <a:xfrm>
            <a:off x="6090492" y="1156402"/>
            <a:ext cx="794" cy="66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40" idx="0"/>
          </p:cNvCxnSpPr>
          <p:nvPr/>
        </p:nvCxnSpPr>
        <p:spPr>
          <a:xfrm flipH="1">
            <a:off x="4192080" y="1156402"/>
            <a:ext cx="1898412" cy="6723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>
            <a:off x="6091286" y="1156402"/>
            <a:ext cx="1897618" cy="66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6094413" y="3417517"/>
            <a:ext cx="0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2"/>
            <a:endCxn id="32" idx="0"/>
          </p:cNvCxnSpPr>
          <p:nvPr/>
        </p:nvCxnSpPr>
        <p:spPr>
          <a:xfrm flipH="1">
            <a:off x="2289750" y="3417517"/>
            <a:ext cx="3804663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2"/>
            <a:endCxn id="37" idx="0"/>
          </p:cNvCxnSpPr>
          <p:nvPr/>
        </p:nvCxnSpPr>
        <p:spPr>
          <a:xfrm>
            <a:off x="6094413" y="3417517"/>
            <a:ext cx="3810002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4" y="2807917"/>
            <a:ext cx="5791198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9551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04216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9304" y="1824184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0384" y="1828800"/>
            <a:ext cx="1063391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4494214" y="648048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9297" y="1824184"/>
            <a:ext cx="923978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3572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4501E-7 -3.33333E-6 L -0.00026 0.55995 " pathEditMode="relative" rAng="0" ptsTypes="AA">
                                      <p:cBhvr>
                                        <p:cTn id="25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/>
          <p:cNvCxnSpPr>
            <a:endCxn id="15" idx="0"/>
          </p:cNvCxnSpPr>
          <p:nvPr/>
        </p:nvCxnSpPr>
        <p:spPr>
          <a:xfrm>
            <a:off x="6094413" y="1143000"/>
            <a:ext cx="0" cy="692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1" idx="0"/>
          </p:cNvCxnSpPr>
          <p:nvPr/>
        </p:nvCxnSpPr>
        <p:spPr>
          <a:xfrm flipH="1">
            <a:off x="2816189" y="1143000"/>
            <a:ext cx="3278223" cy="692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7" idx="0"/>
          </p:cNvCxnSpPr>
          <p:nvPr/>
        </p:nvCxnSpPr>
        <p:spPr>
          <a:xfrm>
            <a:off x="6094413" y="1143000"/>
            <a:ext cx="3276601" cy="698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6094413" y="3417517"/>
            <a:ext cx="0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2"/>
            <a:endCxn id="32" idx="0"/>
          </p:cNvCxnSpPr>
          <p:nvPr/>
        </p:nvCxnSpPr>
        <p:spPr>
          <a:xfrm flipH="1">
            <a:off x="2289750" y="3417517"/>
            <a:ext cx="3804663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2"/>
            <a:endCxn id="37" idx="0"/>
          </p:cNvCxnSpPr>
          <p:nvPr/>
        </p:nvCxnSpPr>
        <p:spPr>
          <a:xfrm>
            <a:off x="6094413" y="3417517"/>
            <a:ext cx="3810002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4" y="2807917"/>
            <a:ext cx="5791198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9551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04216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94214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96989" y="1835020"/>
            <a:ext cx="2438400" cy="6858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Examination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75213" y="1835020"/>
            <a:ext cx="2438400" cy="67958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Activities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51814" y="1841239"/>
            <a:ext cx="2438400" cy="673361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Bonuses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98615" y="2686034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80%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75213" y="2661259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20%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53437" y="2666296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cxnSp>
        <p:nvCxnSpPr>
          <p:cNvPr id="44" name="Straight Arrow Connector 43"/>
          <p:cNvCxnSpPr>
            <a:stCxn id="11" idx="2"/>
            <a:endCxn id="39" idx="0"/>
          </p:cNvCxnSpPr>
          <p:nvPr/>
        </p:nvCxnSpPr>
        <p:spPr>
          <a:xfrm>
            <a:off x="2816189" y="2520820"/>
            <a:ext cx="813" cy="1652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40" idx="0"/>
          </p:cNvCxnSpPr>
          <p:nvPr/>
        </p:nvCxnSpPr>
        <p:spPr>
          <a:xfrm flipH="1">
            <a:off x="6093600" y="2514600"/>
            <a:ext cx="813" cy="146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9371011" y="2508380"/>
            <a:ext cx="813" cy="146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37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0141E-6 2.22045E-16 L -0.31258 -0.56042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29" y="-2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7" grpId="0" animBg="1"/>
      <p:bldP spid="16" grpId="0" animBg="1"/>
      <p:bldP spid="11" grpId="0" animBg="1"/>
      <p:bldP spid="15" grpId="0" animBg="1"/>
      <p:bldP spid="17" grpId="0" animBg="1"/>
      <p:bldP spid="39" grpId="0" animBg="1"/>
      <p:bldP spid="40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Arrow Connector 45"/>
          <p:cNvCxnSpPr>
            <a:stCxn id="21" idx="1"/>
            <a:endCxn id="41" idx="3"/>
          </p:cNvCxnSpPr>
          <p:nvPr/>
        </p:nvCxnSpPr>
        <p:spPr>
          <a:xfrm flipH="1">
            <a:off x="6064522" y="2971096"/>
            <a:ext cx="2088915" cy="6275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1" idx="1"/>
            <a:endCxn id="42" idx="3"/>
          </p:cNvCxnSpPr>
          <p:nvPr/>
        </p:nvCxnSpPr>
        <p:spPr>
          <a:xfrm flipH="1">
            <a:off x="6475412" y="2971096"/>
            <a:ext cx="1678025" cy="1326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0" idx="2"/>
            <a:endCxn id="45" idx="0"/>
          </p:cNvCxnSpPr>
          <p:nvPr/>
        </p:nvCxnSpPr>
        <p:spPr>
          <a:xfrm flipH="1">
            <a:off x="3493002" y="3270859"/>
            <a:ext cx="2600598" cy="21514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3"/>
            <a:endCxn id="32" idx="1"/>
          </p:cNvCxnSpPr>
          <p:nvPr/>
        </p:nvCxnSpPr>
        <p:spPr>
          <a:xfrm>
            <a:off x="4035389" y="2990834"/>
            <a:ext cx="1906623" cy="2704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3"/>
            <a:endCxn id="30" idx="1"/>
          </p:cNvCxnSpPr>
          <p:nvPr/>
        </p:nvCxnSpPr>
        <p:spPr>
          <a:xfrm>
            <a:off x="4035389" y="2990834"/>
            <a:ext cx="2821023" cy="13121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3"/>
            <a:endCxn id="29" idx="1"/>
          </p:cNvCxnSpPr>
          <p:nvPr/>
        </p:nvCxnSpPr>
        <p:spPr>
          <a:xfrm>
            <a:off x="4035389" y="2990834"/>
            <a:ext cx="3231913" cy="613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3"/>
            <a:endCxn id="31" idx="1"/>
          </p:cNvCxnSpPr>
          <p:nvPr/>
        </p:nvCxnSpPr>
        <p:spPr>
          <a:xfrm>
            <a:off x="4035389" y="2990834"/>
            <a:ext cx="2363823" cy="20081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7" idx="0"/>
          </p:cNvCxnSpPr>
          <p:nvPr/>
        </p:nvCxnSpPr>
        <p:spPr>
          <a:xfrm>
            <a:off x="6094413" y="1143000"/>
            <a:ext cx="0" cy="692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6" idx="0"/>
          </p:cNvCxnSpPr>
          <p:nvPr/>
        </p:nvCxnSpPr>
        <p:spPr>
          <a:xfrm flipH="1">
            <a:off x="2816189" y="1143000"/>
            <a:ext cx="3278223" cy="692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8" idx="0"/>
          </p:cNvCxnSpPr>
          <p:nvPr/>
        </p:nvCxnSpPr>
        <p:spPr>
          <a:xfrm>
            <a:off x="6094413" y="1143000"/>
            <a:ext cx="3276601" cy="698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96989" y="1835020"/>
            <a:ext cx="2438400" cy="6858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Examination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75213" y="1835020"/>
            <a:ext cx="2438400" cy="67958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Activities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51814" y="1841239"/>
            <a:ext cx="2438400" cy="673361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Bonuses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94212" y="648476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98615" y="2686034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80%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75213" y="2661259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20%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53437" y="2666296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cxnSp>
        <p:nvCxnSpPr>
          <p:cNvPr id="22" name="Straight Arrow Connector 21"/>
          <p:cNvCxnSpPr>
            <a:endCxn id="19" idx="0"/>
          </p:cNvCxnSpPr>
          <p:nvPr/>
        </p:nvCxnSpPr>
        <p:spPr>
          <a:xfrm>
            <a:off x="2816189" y="2520820"/>
            <a:ext cx="813" cy="1652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0"/>
          </p:cNvCxnSpPr>
          <p:nvPr/>
        </p:nvCxnSpPr>
        <p:spPr>
          <a:xfrm flipH="1">
            <a:off x="6093600" y="2514600"/>
            <a:ext cx="813" cy="146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9371011" y="2508380"/>
            <a:ext cx="813" cy="146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67302" y="3333546"/>
            <a:ext cx="4313510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Simple Logic, Formatting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856412" y="4032560"/>
            <a:ext cx="4313510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Arrays, Lists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399212" y="4728573"/>
            <a:ext cx="4313510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Matrices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42012" y="5424586"/>
            <a:ext cx="4313510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Strings, Dictionaries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751012" y="3328296"/>
            <a:ext cx="4313510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Attendance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161902" y="4027310"/>
            <a:ext cx="4313510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Forum Activity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336247" y="5422337"/>
            <a:ext cx="4313510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Exercises (Homework)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0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5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1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  <p:bldP spid="32" grpId="3" animBg="1"/>
      <p:bldP spid="41" grpId="1" animBg="1"/>
      <p:bldP spid="41" grpId="2" animBg="1"/>
      <p:bldP spid="42" grpId="1" animBg="1"/>
      <p:bldP spid="42" grpId="2" animBg="1"/>
      <p:bldP spid="45" grpId="0" animBg="1"/>
      <p:bldP spid="45" grpId="1" animBg="1"/>
      <p:bldP spid="45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/>
          <p:cNvCxnSpPr>
            <a:endCxn id="15" idx="0"/>
          </p:cNvCxnSpPr>
          <p:nvPr/>
        </p:nvCxnSpPr>
        <p:spPr>
          <a:xfrm>
            <a:off x="6094413" y="1143000"/>
            <a:ext cx="0" cy="692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1" idx="0"/>
          </p:cNvCxnSpPr>
          <p:nvPr/>
        </p:nvCxnSpPr>
        <p:spPr>
          <a:xfrm flipH="1">
            <a:off x="2816189" y="1143000"/>
            <a:ext cx="3278223" cy="692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7" idx="0"/>
          </p:cNvCxnSpPr>
          <p:nvPr/>
        </p:nvCxnSpPr>
        <p:spPr>
          <a:xfrm>
            <a:off x="6094413" y="1143000"/>
            <a:ext cx="3276601" cy="698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6094413" y="3417517"/>
            <a:ext cx="0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2"/>
            <a:endCxn id="32" idx="0"/>
          </p:cNvCxnSpPr>
          <p:nvPr/>
        </p:nvCxnSpPr>
        <p:spPr>
          <a:xfrm flipH="1">
            <a:off x="2289750" y="3417517"/>
            <a:ext cx="3804663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2"/>
            <a:endCxn id="37" idx="0"/>
          </p:cNvCxnSpPr>
          <p:nvPr/>
        </p:nvCxnSpPr>
        <p:spPr>
          <a:xfrm>
            <a:off x="6094413" y="3417517"/>
            <a:ext cx="3810002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4" y="2807917"/>
            <a:ext cx="5791198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9551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94214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96989" y="1835020"/>
            <a:ext cx="2438400" cy="6858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Examination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75213" y="1835020"/>
            <a:ext cx="2438400" cy="67958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Activities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51814" y="1841239"/>
            <a:ext cx="2438400" cy="673361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Bonuses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98615" y="2686034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80%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75213" y="2661259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20%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53437" y="2666296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cxnSp>
        <p:nvCxnSpPr>
          <p:cNvPr id="44" name="Straight Arrow Connector 43"/>
          <p:cNvCxnSpPr>
            <a:stCxn id="11" idx="2"/>
            <a:endCxn id="39" idx="0"/>
          </p:cNvCxnSpPr>
          <p:nvPr/>
        </p:nvCxnSpPr>
        <p:spPr>
          <a:xfrm>
            <a:off x="2816189" y="2520820"/>
            <a:ext cx="813" cy="1652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40" idx="0"/>
          </p:cNvCxnSpPr>
          <p:nvPr/>
        </p:nvCxnSpPr>
        <p:spPr>
          <a:xfrm flipH="1">
            <a:off x="6093600" y="2514600"/>
            <a:ext cx="813" cy="146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9371011" y="2508380"/>
            <a:ext cx="813" cy="146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94212" y="648476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79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31258 0.55995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3" y="2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 animBg="1"/>
      <p:bldP spid="32" grpId="1" animBg="1"/>
      <p:bldP spid="16" grpId="1" animBg="1"/>
      <p:bldP spid="11" grpId="1" animBg="1"/>
      <p:bldP spid="15" grpId="1" animBg="1"/>
      <p:bldP spid="17" grpId="1" animBg="1"/>
      <p:bldP spid="39" grpId="1" animBg="1"/>
      <p:bldP spid="40" grpId="1" animBg="1"/>
      <p:bldP spid="43" grpId="1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6094413" y="3417517"/>
            <a:ext cx="0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6094413" y="2145383"/>
            <a:ext cx="0" cy="662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2"/>
            <a:endCxn id="32" idx="0"/>
          </p:cNvCxnSpPr>
          <p:nvPr/>
        </p:nvCxnSpPr>
        <p:spPr>
          <a:xfrm flipH="1">
            <a:off x="2289750" y="3417517"/>
            <a:ext cx="3804663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2"/>
            <a:endCxn id="37" idx="0"/>
          </p:cNvCxnSpPr>
          <p:nvPr/>
        </p:nvCxnSpPr>
        <p:spPr>
          <a:xfrm>
            <a:off x="6094413" y="3417517"/>
            <a:ext cx="3810002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98814" y="1604592"/>
            <a:ext cx="5791198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Tech Module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4" y="2807917"/>
            <a:ext cx="5791198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94214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9551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04216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9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RFID chip 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7620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728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Programming 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24966"/>
            <a:ext cx="1112520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https://softuni.bg/courses/programming-fundamentals/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https://softuni.bg/forum/categories/44/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/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48032" y="5301000"/>
            <a:ext cx="11692022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Programming Fundamentals </a:t>
            </a:r>
            <a:r>
              <a:rPr lang="en-US" sz="3000" dirty="0">
                <a:sym typeface="Wingdings" pitchFamily="2" charset="2"/>
              </a:rPr>
              <a:t> chapters 2, 3, 7, 9, 11, 13, 14, 16, 18, 22</a:t>
            </a:r>
            <a:endParaRPr lang="bg-BG" sz="3000" dirty="0">
              <a:sym typeface="Wingdings" pitchFamily="2" charset="2"/>
            </a:endParaRP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#2812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37065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2015</a:t>
            </a:r>
            <a:r>
              <a:rPr lang="en-US" dirty="0"/>
              <a:t> (a free version of VS 2015)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2013, 2012, 2010 acceptable</a:t>
            </a:r>
            <a:r>
              <a:rPr lang="bg-BG" dirty="0"/>
              <a:t>, </a:t>
            </a:r>
            <a:r>
              <a:rPr lang="en-US" dirty="0"/>
              <a:t>but not recommended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.NET Framework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4.6</a:t>
            </a:r>
            <a:r>
              <a:rPr lang="en-US" dirty="0"/>
              <a:t>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Fundamentals – 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12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54" y="3307299"/>
            <a:ext cx="2895601" cy="1140691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7462" y="1559037"/>
            <a:ext cx="2847550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7930" y="3427580"/>
            <a:ext cx="3552372" cy="900127"/>
          </a:xfrm>
          <a:prstGeom prst="roundRect">
            <a:avLst>
              <a:gd name="adj" fmla="val 2684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6126" y="5089873"/>
            <a:ext cx="4436484" cy="855857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154" y="4975472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23212" y="1559037"/>
            <a:ext cx="3543976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7310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93881" y="3427580"/>
            <a:ext cx="4173318" cy="900127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4934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/>
          <p:cNvCxnSpPr>
            <a:stCxn id="7" idx="2"/>
            <a:endCxn id="44" idx="0"/>
          </p:cNvCxnSpPr>
          <p:nvPr/>
        </p:nvCxnSpPr>
        <p:spPr>
          <a:xfrm flipH="1">
            <a:off x="3198814" y="2145383"/>
            <a:ext cx="2895599" cy="662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7" idx="2"/>
            <a:endCxn id="46" idx="0"/>
          </p:cNvCxnSpPr>
          <p:nvPr/>
        </p:nvCxnSpPr>
        <p:spPr>
          <a:xfrm>
            <a:off x="6094413" y="2145383"/>
            <a:ext cx="2895599" cy="662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5047" y="2807917"/>
            <a:ext cx="5407533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86245" y="2807917"/>
            <a:ext cx="5407533" cy="3821483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Software Technologies Course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551612" y="3726410"/>
            <a:ext cx="48767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HTML + JavaScript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551612" y="4452351"/>
            <a:ext cx="48767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PHP + MySQL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551612" y="5178292"/>
            <a:ext cx="48767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.NET Web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51612" y="5904233"/>
            <a:ext cx="48767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</a:t>
            </a:r>
          </a:p>
        </p:txBody>
      </p: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6094413" y="3417517"/>
            <a:ext cx="0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6094413" y="2145383"/>
            <a:ext cx="0" cy="662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2"/>
            <a:endCxn id="32" idx="0"/>
          </p:cNvCxnSpPr>
          <p:nvPr/>
        </p:nvCxnSpPr>
        <p:spPr>
          <a:xfrm flipH="1">
            <a:off x="2289750" y="3417517"/>
            <a:ext cx="3804663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2"/>
            <a:endCxn id="37" idx="0"/>
          </p:cNvCxnSpPr>
          <p:nvPr/>
        </p:nvCxnSpPr>
        <p:spPr>
          <a:xfrm>
            <a:off x="6094413" y="3417517"/>
            <a:ext cx="3810002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98814" y="1604592"/>
            <a:ext cx="5791198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Tech Module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4" y="2807917"/>
            <a:ext cx="5791198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94214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9551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04216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4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6" grpId="0" animBg="1"/>
      <p:bldP spid="46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30" grpId="0" animBg="1"/>
      <p:bldP spid="30" grpId="1" animBg="1"/>
      <p:bldP spid="34" grpId="0" animBg="1"/>
      <p:bldP spid="34" grpId="1" animBg="1"/>
      <p:bldP spid="32" grpId="0" animBg="1"/>
      <p:bldP spid="32" grpId="1" animBg="1"/>
      <p:bldP spid="37" grpId="0" animBg="1"/>
      <p:bldP spid="3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95047" y="2145383"/>
            <a:ext cx="5407533" cy="4379619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Standard C# API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5164" y="2823468"/>
            <a:ext cx="48767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Debugging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5164" y="3549409"/>
            <a:ext cx="48767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 Types and Methods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5164" y="4275350"/>
            <a:ext cx="48767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Arrays, Lists, Matrices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5164" y="5001291"/>
            <a:ext cx="48767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Strings, Dictionaries, LINQ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0412" y="5707610"/>
            <a:ext cx="48767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Objects and Classes</a:t>
            </a:r>
          </a:p>
        </p:txBody>
      </p: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6094413" y="3417517"/>
            <a:ext cx="0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6094413" y="2145383"/>
            <a:ext cx="0" cy="662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2"/>
            <a:endCxn id="32" idx="0"/>
          </p:cNvCxnSpPr>
          <p:nvPr/>
        </p:nvCxnSpPr>
        <p:spPr>
          <a:xfrm flipH="1">
            <a:off x="2289750" y="3417517"/>
            <a:ext cx="3804663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2"/>
            <a:endCxn id="37" idx="0"/>
          </p:cNvCxnSpPr>
          <p:nvPr/>
        </p:nvCxnSpPr>
        <p:spPr>
          <a:xfrm>
            <a:off x="6094413" y="3417517"/>
            <a:ext cx="3810002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98814" y="1604592"/>
            <a:ext cx="5791198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Tech Module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4" y="2807917"/>
            <a:ext cx="5791198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94214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9551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04216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86247" y="2145383"/>
            <a:ext cx="5407533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Problem Solving Skills</a:t>
            </a:r>
          </a:p>
        </p:txBody>
      </p:sp>
      <p:cxnSp>
        <p:nvCxnSpPr>
          <p:cNvPr id="27" name="Straight Arrow Connector 26"/>
          <p:cNvCxnSpPr>
            <a:endCxn id="20" idx="0"/>
          </p:cNvCxnSpPr>
          <p:nvPr/>
        </p:nvCxnSpPr>
        <p:spPr>
          <a:xfrm flipH="1">
            <a:off x="3198814" y="1143000"/>
            <a:ext cx="2895599" cy="1002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1" idx="0"/>
          </p:cNvCxnSpPr>
          <p:nvPr/>
        </p:nvCxnSpPr>
        <p:spPr>
          <a:xfrm>
            <a:off x="6094413" y="1143000"/>
            <a:ext cx="2895601" cy="1002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4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74655E-7 2.22045E-16 L 0.31219 -0.56042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3" y="-2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74655E-7 2.22045E-16 L 0.31219 -0.56042 " pathEditMode="relative" rAng="0" ptsTypes="AA">
                                      <p:cBhvr>
                                        <p:cTn id="93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3" y="-28032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7" grpId="0" animBg="1"/>
      <p:bldP spid="30" grpId="0" animBg="1"/>
      <p:bldP spid="30" grpId="1" animBg="1"/>
      <p:bldP spid="34" grpId="0" animBg="1"/>
      <p:bldP spid="34" grpId="1" animBg="1"/>
      <p:bldP spid="32" grpId="0" animBg="1"/>
      <p:bldP spid="32" grpId="1" animBg="1"/>
      <p:bldP spid="37" grpId="0" animBg="1"/>
      <p:bldP spid="37" grpId="1" animBg="1"/>
      <p:bldP spid="21" grpId="0" animBg="1"/>
      <p:bldP spid="2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>
            <a:endCxn id="36" idx="0"/>
          </p:cNvCxnSpPr>
          <p:nvPr/>
        </p:nvCxnSpPr>
        <p:spPr>
          <a:xfrm>
            <a:off x="6090492" y="1156402"/>
            <a:ext cx="794" cy="66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40" idx="0"/>
          </p:cNvCxnSpPr>
          <p:nvPr/>
        </p:nvCxnSpPr>
        <p:spPr>
          <a:xfrm flipH="1">
            <a:off x="4192080" y="1156402"/>
            <a:ext cx="1898412" cy="6723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>
            <a:off x="6091286" y="1156402"/>
            <a:ext cx="1897618" cy="66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6094413" y="3417517"/>
            <a:ext cx="0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2"/>
            <a:endCxn id="32" idx="0"/>
          </p:cNvCxnSpPr>
          <p:nvPr/>
        </p:nvCxnSpPr>
        <p:spPr>
          <a:xfrm flipH="1">
            <a:off x="2289750" y="3417517"/>
            <a:ext cx="3804663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2"/>
            <a:endCxn id="37" idx="0"/>
          </p:cNvCxnSpPr>
          <p:nvPr/>
        </p:nvCxnSpPr>
        <p:spPr>
          <a:xfrm>
            <a:off x="6094413" y="3417517"/>
            <a:ext cx="3810002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4" y="2807917"/>
            <a:ext cx="5791198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94214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9551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04216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9304" y="1824184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0384" y="1828800"/>
            <a:ext cx="1063391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9297" y="1824184"/>
            <a:ext cx="923978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253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045E-16 L 0 -0.56042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2" animBg="1"/>
      <p:bldP spid="32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6090492" y="1156402"/>
            <a:ext cx="794" cy="66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Training &amp; Inspiration Manager</a:t>
            </a:r>
            <a:br>
              <a:rPr lang="en-US" dirty="0"/>
            </a:br>
            <a:r>
              <a:rPr lang="en-US" dirty="0"/>
              <a:t>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/>
              <a:t> years software development experience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7 programming books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Winner in International programming contests and Olympiads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Speaker at hundreds of events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Web site &amp; blog: </a:t>
            </a:r>
            <a:r>
              <a:rPr lang="da-DK" dirty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cxnSp>
        <p:nvCxnSpPr>
          <p:cNvPr id="13" name="Straight Arrow Connector 12"/>
          <p:cNvCxnSpPr>
            <a:endCxn id="25" idx="0"/>
          </p:cNvCxnSpPr>
          <p:nvPr/>
        </p:nvCxnSpPr>
        <p:spPr>
          <a:xfrm flipH="1">
            <a:off x="4192080" y="1156402"/>
            <a:ext cx="1898412" cy="6723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3" idx="0"/>
          </p:cNvCxnSpPr>
          <p:nvPr/>
        </p:nvCxnSpPr>
        <p:spPr>
          <a:xfrm>
            <a:off x="6091286" y="1156402"/>
            <a:ext cx="1897618" cy="66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9304" y="1824184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9297" y="1824184"/>
            <a:ext cx="923978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0384" y="1828800"/>
            <a:ext cx="1063391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TextBox 26"/>
          <p:cNvSpPr txBox="1"/>
          <p:nvPr/>
        </p:nvSpPr>
        <p:spPr>
          <a:xfrm>
            <a:off x="4494214" y="64793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7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6202E-7 4.44444E-6 L -0.20031 -0.024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16" y="-12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6202E-7 4.44444E-6 L -0.20031 -0.02408 " pathEditMode="relative" rAng="0" ptsTypes="AA">
                                      <p:cBhvr>
                                        <p:cTn id="75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16" y="-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Simeon Sheytanov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090492" y="1156402"/>
            <a:ext cx="794" cy="66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cxnSp>
        <p:nvCxnSpPr>
          <p:cNvPr id="13" name="Straight Arrow Connector 12"/>
          <p:cNvCxnSpPr>
            <a:endCxn id="25" idx="0"/>
          </p:cNvCxnSpPr>
          <p:nvPr/>
        </p:nvCxnSpPr>
        <p:spPr>
          <a:xfrm flipH="1">
            <a:off x="4192080" y="1156402"/>
            <a:ext cx="1898412" cy="6723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3" idx="0"/>
          </p:cNvCxnSpPr>
          <p:nvPr/>
        </p:nvCxnSpPr>
        <p:spPr>
          <a:xfrm>
            <a:off x="6091286" y="1156402"/>
            <a:ext cx="1897618" cy="66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9304" y="1824184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9297" y="1824184"/>
            <a:ext cx="923978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0384" y="1828800"/>
            <a:ext cx="1063391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TextBox 26"/>
          <p:cNvSpPr txBox="1"/>
          <p:nvPr/>
        </p:nvSpPr>
        <p:spPr>
          <a:xfrm>
            <a:off x="4494214" y="64793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23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4501E-7 -1.11111E-6 L -0.35608 -0.0240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04" y="-12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4501E-7 -1.11111E-6 L -0.35608 -0.02407 " pathEditMode="relative" rAng="0" ptsTypes="AA">
                                      <p:cBhvr>
                                        <p:cTn id="4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04" y="-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2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Valentin Kolev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090492" y="1156402"/>
            <a:ext cx="794" cy="66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cxnSp>
        <p:nvCxnSpPr>
          <p:cNvPr id="13" name="Straight Arrow Connector 12"/>
          <p:cNvCxnSpPr>
            <a:endCxn id="25" idx="0"/>
          </p:cNvCxnSpPr>
          <p:nvPr/>
        </p:nvCxnSpPr>
        <p:spPr>
          <a:xfrm flipH="1">
            <a:off x="4192080" y="1156402"/>
            <a:ext cx="1898412" cy="6723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3" idx="0"/>
          </p:cNvCxnSpPr>
          <p:nvPr/>
        </p:nvCxnSpPr>
        <p:spPr>
          <a:xfrm>
            <a:off x="6091286" y="1156402"/>
            <a:ext cx="1897618" cy="66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9304" y="1824184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9297" y="1824184"/>
            <a:ext cx="923978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0384" y="1828800"/>
            <a:ext cx="1063391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TextBox 26"/>
          <p:cNvSpPr txBox="1"/>
          <p:nvPr/>
        </p:nvSpPr>
        <p:spPr>
          <a:xfrm>
            <a:off x="4494214" y="64793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0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95051E-7 -1.11111E-6 L -0.51172 -0.0240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93" y="-12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95051E-7 -1.11111E-6 L -0.51172 -0.02407 " pathEditMode="relative" rAng="0" ptsTypes="AA">
                                      <p:cBhvr>
                                        <p:cTn id="45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93" y="-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2" grpId="1" uiExpand="1" build="p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639</Words>
  <Application>Microsoft Office PowerPoint</Application>
  <PresentationFormat>Custom</PresentationFormat>
  <Paragraphs>188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Programming Fundamentals</vt:lpstr>
      <vt:lpstr>Questions</vt:lpstr>
      <vt:lpstr>SoftUni Diamond Partners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RFID Chip</vt:lpstr>
      <vt:lpstr>Resources</vt:lpstr>
      <vt:lpstr>Course Web Site &amp; Forums</vt:lpstr>
      <vt:lpstr>The Programming Basics Slides and Videos</vt:lpstr>
      <vt:lpstr>The Free C# Fundamentals Textbook</vt:lpstr>
      <vt:lpstr>Required Software</vt:lpstr>
      <vt:lpstr>Programming Fundamentals – Course Intro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Fundamentals: Course Introduction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2016-05-18T14:38:46Z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